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58" r:id="rId4"/>
    <p:sldId id="259" r:id="rId5"/>
    <p:sldId id="260" r:id="rId6"/>
    <p:sldId id="263" r:id="rId7"/>
    <p:sldId id="264" r:id="rId8"/>
    <p:sldId id="262" r:id="rId9"/>
    <p:sldId id="261" r:id="rId10"/>
    <p:sldId id="265" r:id="rId11"/>
    <p:sldId id="266" r:id="rId12"/>
    <p:sldId id="267" r:id="rId13"/>
    <p:sldId id="257" r:id="rId14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E974EE-6F2C-41A4-8765-AB08ECF7B04B}" v="10" dt="2023-02-22T02:49:20.7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76" autoAdjust="0"/>
    <p:restoredTop sz="94660"/>
  </p:normalViewPr>
  <p:slideViewPr>
    <p:cSldViewPr snapToGrid="0">
      <p:cViewPr varScale="1">
        <p:scale>
          <a:sx n="86" d="100"/>
          <a:sy n="86" d="100"/>
        </p:scale>
        <p:origin x="129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lly Cawley" userId="f76453f2-462b-4a70-b822-a868210f1ed1" providerId="ADAL" clId="{29E974EE-6F2C-41A4-8765-AB08ECF7B04B}"/>
    <pc:docChg chg="custSel addSld modSld">
      <pc:chgData name="Holly Cawley" userId="f76453f2-462b-4a70-b822-a868210f1ed1" providerId="ADAL" clId="{29E974EE-6F2C-41A4-8765-AB08ECF7B04B}" dt="2023-02-22T02:49:26.806" v="82" actId="1076"/>
      <pc:docMkLst>
        <pc:docMk/>
      </pc:docMkLst>
      <pc:sldChg chg="addSp delSp modSp mod">
        <pc:chgData name="Holly Cawley" userId="f76453f2-462b-4a70-b822-a868210f1ed1" providerId="ADAL" clId="{29E974EE-6F2C-41A4-8765-AB08ECF7B04B}" dt="2023-02-22T02:49:26.806" v="82" actId="1076"/>
        <pc:sldMkLst>
          <pc:docMk/>
          <pc:sldMk cId="3193580900" sldId="256"/>
        </pc:sldMkLst>
        <pc:spChg chg="del">
          <ac:chgData name="Holly Cawley" userId="f76453f2-462b-4a70-b822-a868210f1ed1" providerId="ADAL" clId="{29E974EE-6F2C-41A4-8765-AB08ECF7B04B}" dt="2023-02-22T02:39:57.840" v="1" actId="478"/>
          <ac:spMkLst>
            <pc:docMk/>
            <pc:sldMk cId="3193580900" sldId="256"/>
            <ac:spMk id="19" creationId="{C39999EF-A6BC-4A2E-FF18-D90BD41DA047}"/>
          </ac:spMkLst>
        </pc:spChg>
        <pc:spChg chg="del">
          <ac:chgData name="Holly Cawley" userId="f76453f2-462b-4a70-b822-a868210f1ed1" providerId="ADAL" clId="{29E974EE-6F2C-41A4-8765-AB08ECF7B04B}" dt="2023-02-22T02:40:00.183" v="3" actId="478"/>
          <ac:spMkLst>
            <pc:docMk/>
            <pc:sldMk cId="3193580900" sldId="256"/>
            <ac:spMk id="20" creationId="{6CB5C766-CF08-ACC2-4EED-0A96DD1BE7D2}"/>
          </ac:spMkLst>
        </pc:spChg>
        <pc:spChg chg="del">
          <ac:chgData name="Holly Cawley" userId="f76453f2-462b-4a70-b822-a868210f1ed1" providerId="ADAL" clId="{29E974EE-6F2C-41A4-8765-AB08ECF7B04B}" dt="2023-02-22T02:40:05.059" v="6" actId="478"/>
          <ac:spMkLst>
            <pc:docMk/>
            <pc:sldMk cId="3193580900" sldId="256"/>
            <ac:spMk id="23" creationId="{B92A1A4A-3A2B-87C9-FE2F-E2B15532F0D6}"/>
          </ac:spMkLst>
        </pc:spChg>
        <pc:spChg chg="del mod">
          <ac:chgData name="Holly Cawley" userId="f76453f2-462b-4a70-b822-a868210f1ed1" providerId="ADAL" clId="{29E974EE-6F2C-41A4-8765-AB08ECF7B04B}" dt="2023-02-22T02:40:09.391" v="8" actId="478"/>
          <ac:spMkLst>
            <pc:docMk/>
            <pc:sldMk cId="3193580900" sldId="256"/>
            <ac:spMk id="24" creationId="{E1F0A951-C8D2-74D9-D5C9-7DE42AA1CE8A}"/>
          </ac:spMkLst>
        </pc:spChg>
        <pc:spChg chg="del">
          <ac:chgData name="Holly Cawley" userId="f76453f2-462b-4a70-b822-a868210f1ed1" providerId="ADAL" clId="{29E974EE-6F2C-41A4-8765-AB08ECF7B04B}" dt="2023-02-22T02:40:13.818" v="10" actId="478"/>
          <ac:spMkLst>
            <pc:docMk/>
            <pc:sldMk cId="3193580900" sldId="256"/>
            <ac:spMk id="27" creationId="{C881089C-48D0-F0BF-9980-65613845E245}"/>
          </ac:spMkLst>
        </pc:spChg>
        <pc:spChg chg="del">
          <ac:chgData name="Holly Cawley" userId="f76453f2-462b-4a70-b822-a868210f1ed1" providerId="ADAL" clId="{29E974EE-6F2C-41A4-8765-AB08ECF7B04B}" dt="2023-02-22T02:40:16.099" v="12" actId="478"/>
          <ac:spMkLst>
            <pc:docMk/>
            <pc:sldMk cId="3193580900" sldId="256"/>
            <ac:spMk id="28" creationId="{B55EC438-DAD3-B75A-ABB8-46A77A0AD49A}"/>
          </ac:spMkLst>
        </pc:spChg>
        <pc:spChg chg="add mod">
          <ac:chgData name="Holly Cawley" userId="f76453f2-462b-4a70-b822-a868210f1ed1" providerId="ADAL" clId="{29E974EE-6F2C-41A4-8765-AB08ECF7B04B}" dt="2023-02-22T02:48:29.317" v="70" actId="164"/>
          <ac:spMkLst>
            <pc:docMk/>
            <pc:sldMk cId="3193580900" sldId="256"/>
            <ac:spMk id="33" creationId="{4EB6860B-BC2F-5B06-0E1D-1456DEBA0F9B}"/>
          </ac:spMkLst>
        </pc:spChg>
        <pc:grpChg chg="add mod">
          <ac:chgData name="Holly Cawley" userId="f76453f2-462b-4a70-b822-a868210f1ed1" providerId="ADAL" clId="{29E974EE-6F2C-41A4-8765-AB08ECF7B04B}" dt="2023-02-22T02:48:29.317" v="70" actId="164"/>
          <ac:grpSpMkLst>
            <pc:docMk/>
            <pc:sldMk cId="3193580900" sldId="256"/>
            <ac:grpSpMk id="34" creationId="{88F42B02-21C0-AF32-CD3F-387C9498566D}"/>
          </ac:grpSpMkLst>
        </pc:grpChg>
        <pc:picChg chg="del">
          <ac:chgData name="Holly Cawley" userId="f76453f2-462b-4a70-b822-a868210f1ed1" providerId="ADAL" clId="{29E974EE-6F2C-41A4-8765-AB08ECF7B04B}" dt="2023-02-22T02:39:58.630" v="2" actId="478"/>
          <ac:picMkLst>
            <pc:docMk/>
            <pc:sldMk cId="3193580900" sldId="256"/>
            <ac:picMk id="21" creationId="{1CC5B207-9A8A-7ED1-972F-9C3AA3A5DD82}"/>
          </ac:picMkLst>
        </pc:picChg>
        <pc:picChg chg="del">
          <ac:chgData name="Holly Cawley" userId="f76453f2-462b-4a70-b822-a868210f1ed1" providerId="ADAL" clId="{29E974EE-6F2C-41A4-8765-AB08ECF7B04B}" dt="2023-02-22T02:40:00.943" v="4" actId="478"/>
          <ac:picMkLst>
            <pc:docMk/>
            <pc:sldMk cId="3193580900" sldId="256"/>
            <ac:picMk id="22" creationId="{29DBE85B-EE0A-4405-C458-819AB89A79AD}"/>
          </ac:picMkLst>
        </pc:picChg>
        <pc:picChg chg="del">
          <ac:chgData name="Holly Cawley" userId="f76453f2-462b-4a70-b822-a868210f1ed1" providerId="ADAL" clId="{29E974EE-6F2C-41A4-8765-AB08ECF7B04B}" dt="2023-02-22T02:40:03.323" v="5" actId="478"/>
          <ac:picMkLst>
            <pc:docMk/>
            <pc:sldMk cId="3193580900" sldId="256"/>
            <ac:picMk id="25" creationId="{F6D5904C-7A14-A835-E488-4454A68C228F}"/>
          </ac:picMkLst>
        </pc:picChg>
        <pc:picChg chg="del">
          <ac:chgData name="Holly Cawley" userId="f76453f2-462b-4a70-b822-a868210f1ed1" providerId="ADAL" clId="{29E974EE-6F2C-41A4-8765-AB08ECF7B04B}" dt="2023-02-22T02:40:12.083" v="9" actId="478"/>
          <ac:picMkLst>
            <pc:docMk/>
            <pc:sldMk cId="3193580900" sldId="256"/>
            <ac:picMk id="26" creationId="{463018ED-31A9-F65C-74D6-655A3CFB6AA9}"/>
          </ac:picMkLst>
        </pc:picChg>
        <pc:picChg chg="del">
          <ac:chgData name="Holly Cawley" userId="f76453f2-462b-4a70-b822-a868210f1ed1" providerId="ADAL" clId="{29E974EE-6F2C-41A4-8765-AB08ECF7B04B}" dt="2023-02-22T02:40:14.553" v="11" actId="478"/>
          <ac:picMkLst>
            <pc:docMk/>
            <pc:sldMk cId="3193580900" sldId="256"/>
            <ac:picMk id="29" creationId="{E80A9FF1-B377-FD32-D336-3ED8AF003486}"/>
          </ac:picMkLst>
        </pc:picChg>
        <pc:picChg chg="del">
          <ac:chgData name="Holly Cawley" userId="f76453f2-462b-4a70-b822-a868210f1ed1" providerId="ADAL" clId="{29E974EE-6F2C-41A4-8765-AB08ECF7B04B}" dt="2023-02-22T02:40:17.141" v="13" actId="478"/>
          <ac:picMkLst>
            <pc:docMk/>
            <pc:sldMk cId="3193580900" sldId="256"/>
            <ac:picMk id="30" creationId="{27EF1D24-354D-774F-3A37-051592C1F4A5}"/>
          </ac:picMkLst>
        </pc:picChg>
        <pc:picChg chg="add del">
          <ac:chgData name="Holly Cawley" userId="f76453f2-462b-4a70-b822-a868210f1ed1" providerId="ADAL" clId="{29E974EE-6F2C-41A4-8765-AB08ECF7B04B}" dt="2023-02-22T02:44:47.514" v="15" actId="478"/>
          <ac:picMkLst>
            <pc:docMk/>
            <pc:sldMk cId="3193580900" sldId="256"/>
            <ac:picMk id="31" creationId="{DC28CB43-2A6A-F6B2-D174-5DE24FE2DD78}"/>
          </ac:picMkLst>
        </pc:picChg>
        <pc:picChg chg="add mod modCrop">
          <ac:chgData name="Holly Cawley" userId="f76453f2-462b-4a70-b822-a868210f1ed1" providerId="ADAL" clId="{29E974EE-6F2C-41A4-8765-AB08ECF7B04B}" dt="2023-02-22T02:48:29.317" v="70" actId="164"/>
          <ac:picMkLst>
            <pc:docMk/>
            <pc:sldMk cId="3193580900" sldId="256"/>
            <ac:picMk id="32" creationId="{88CC632A-2F76-8BFD-87BB-51B579B960C1}"/>
          </ac:picMkLst>
        </pc:picChg>
        <pc:picChg chg="add del">
          <ac:chgData name="Holly Cawley" userId="f76453f2-462b-4a70-b822-a868210f1ed1" providerId="ADAL" clId="{29E974EE-6F2C-41A4-8765-AB08ECF7B04B}" dt="2023-02-22T02:48:38.332" v="72" actId="478"/>
          <ac:picMkLst>
            <pc:docMk/>
            <pc:sldMk cId="3193580900" sldId="256"/>
            <ac:picMk id="35" creationId="{D5FF4793-E46E-8728-0E3E-8DA39632058B}"/>
          </ac:picMkLst>
        </pc:picChg>
        <pc:picChg chg="add mod">
          <ac:chgData name="Holly Cawley" userId="f76453f2-462b-4a70-b822-a868210f1ed1" providerId="ADAL" clId="{29E974EE-6F2C-41A4-8765-AB08ECF7B04B}" dt="2023-02-22T02:49:00.309" v="74" actId="1076"/>
          <ac:picMkLst>
            <pc:docMk/>
            <pc:sldMk cId="3193580900" sldId="256"/>
            <ac:picMk id="36" creationId="{AC64C02C-9952-D64C-D453-257BDD3B0F1D}"/>
          </ac:picMkLst>
        </pc:picChg>
        <pc:picChg chg="add mod">
          <ac:chgData name="Holly Cawley" userId="f76453f2-462b-4a70-b822-a868210f1ed1" providerId="ADAL" clId="{29E974EE-6F2C-41A4-8765-AB08ECF7B04B}" dt="2023-02-22T02:49:06.310" v="76" actId="1076"/>
          <ac:picMkLst>
            <pc:docMk/>
            <pc:sldMk cId="3193580900" sldId="256"/>
            <ac:picMk id="37" creationId="{48CA8D77-10E3-279E-D6A9-DB9F787C0401}"/>
          </ac:picMkLst>
        </pc:picChg>
        <pc:picChg chg="add mod">
          <ac:chgData name="Holly Cawley" userId="f76453f2-462b-4a70-b822-a868210f1ed1" providerId="ADAL" clId="{29E974EE-6F2C-41A4-8765-AB08ECF7B04B}" dt="2023-02-22T02:49:13.987" v="78" actId="1076"/>
          <ac:picMkLst>
            <pc:docMk/>
            <pc:sldMk cId="3193580900" sldId="256"/>
            <ac:picMk id="38" creationId="{C9A71644-651B-080D-5395-C0D9AB4743D5}"/>
          </ac:picMkLst>
        </pc:picChg>
        <pc:picChg chg="add mod">
          <ac:chgData name="Holly Cawley" userId="f76453f2-462b-4a70-b822-a868210f1ed1" providerId="ADAL" clId="{29E974EE-6F2C-41A4-8765-AB08ECF7B04B}" dt="2023-02-22T02:49:19.308" v="80" actId="1076"/>
          <ac:picMkLst>
            <pc:docMk/>
            <pc:sldMk cId="3193580900" sldId="256"/>
            <ac:picMk id="39" creationId="{56790FF8-BD74-0AD8-B9F9-C2AC68B92971}"/>
          </ac:picMkLst>
        </pc:picChg>
        <pc:picChg chg="add mod">
          <ac:chgData name="Holly Cawley" userId="f76453f2-462b-4a70-b822-a868210f1ed1" providerId="ADAL" clId="{29E974EE-6F2C-41A4-8765-AB08ECF7B04B}" dt="2023-02-22T02:49:26.806" v="82" actId="1076"/>
          <ac:picMkLst>
            <pc:docMk/>
            <pc:sldMk cId="3193580900" sldId="256"/>
            <ac:picMk id="40" creationId="{E9E4B016-1B04-D9BE-D3B3-A0522E5BD6DC}"/>
          </ac:picMkLst>
        </pc:picChg>
      </pc:sldChg>
      <pc:sldChg chg="add">
        <pc:chgData name="Holly Cawley" userId="f76453f2-462b-4a70-b822-a868210f1ed1" providerId="ADAL" clId="{29E974EE-6F2C-41A4-8765-AB08ECF7B04B}" dt="2023-02-22T02:39:52.443" v="0" actId="2890"/>
        <pc:sldMkLst>
          <pc:docMk/>
          <pc:sldMk cId="2400301064" sldId="26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8544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320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63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731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374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10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995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819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334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03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407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DC6E1-A0DA-425B-A536-8559FEC7FB4A}" type="datetimeFigureOut">
              <a:rPr lang="en-US" smtClean="0"/>
              <a:t>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91FA41-3B2C-45E4-BB47-6A6902012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291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8F42B02-21C0-AF32-CD3F-387C9498566D}"/>
              </a:ext>
            </a:extLst>
          </p:cNvPr>
          <p:cNvGrpSpPr/>
          <p:nvPr/>
        </p:nvGrpSpPr>
        <p:grpSpPr>
          <a:xfrm>
            <a:off x="108874" y="308497"/>
            <a:ext cx="2853910" cy="2829758"/>
            <a:chOff x="108874" y="308497"/>
            <a:chExt cx="2853910" cy="2829758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88CC632A-2F76-8BFD-87BB-51B579B960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844" t="3365" r="2174" b="5631"/>
            <a:stretch/>
          </p:blipFill>
          <p:spPr>
            <a:xfrm>
              <a:off x="108874" y="308497"/>
              <a:ext cx="2853910" cy="2829758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EB6860B-BC2F-5B06-0E1D-1456DEBA0F9B}"/>
                </a:ext>
              </a:extLst>
            </p:cNvPr>
            <p:cNvSpPr txBox="1"/>
            <p:nvPr/>
          </p:nvSpPr>
          <p:spPr>
            <a:xfrm>
              <a:off x="621429" y="1147547"/>
              <a:ext cx="182880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Jumble" panose="02000503000000020004" pitchFamily="2" charset="0"/>
                </a:rPr>
                <a:t>Serve Safe</a:t>
              </a:r>
            </a:p>
            <a:p>
              <a:pPr algn="ctr"/>
              <a:r>
                <a:rPr lang="en-US" sz="2000" dirty="0">
                  <a:latin typeface="Jumble" panose="02000503000000020004" pitchFamily="2" charset="0"/>
                </a:rPr>
                <a:t>Chapter 1 &amp; 2</a:t>
              </a:r>
            </a:p>
            <a:p>
              <a:pPr algn="ctr"/>
              <a:r>
                <a:rPr lang="en-US" sz="2000" dirty="0">
                  <a:latin typeface="Jumble" panose="02000503000000020004" pitchFamily="2" charset="0"/>
                </a:rPr>
                <a:t>Memory Game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id="{AC64C02C-9952-D64C-D453-257BDD3B0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5112" y="309466"/>
            <a:ext cx="2853175" cy="2828789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48CA8D77-10E3-279E-D6A9-DB9F787C04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951" y="247947"/>
            <a:ext cx="2853175" cy="282878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9A71644-651B-080D-5395-C0D9AB4743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74" y="3720714"/>
            <a:ext cx="2853175" cy="2828789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56790FF8-BD74-0AD8-B9F9-C2AC68B92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5412" y="3736874"/>
            <a:ext cx="2853175" cy="2828789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E9E4B016-1B04-D9BE-D3B3-A0522E5BD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6763" y="3720226"/>
            <a:ext cx="2853175" cy="282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580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1074197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Fungi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642695"/>
            <a:ext cx="269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Biological Toxins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205492" y="958788"/>
            <a:ext cx="275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Chemicals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04839" y="3706613"/>
            <a:ext cx="29473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Must be approved for use in a foodservice operation.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Store away from prep areas, food-storage areas and service areas.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Never store above food for food contact surfaces.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2994703" y="3848924"/>
            <a:ext cx="304358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Naturally associated with certain plants, mushrooms and seafood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Cannot be destroyed by cooking or freezing.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Purchase from reputable supplier.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0" y="3706613"/>
            <a:ext cx="3039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Includes yeasts, molds, and mushrooms.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Purchase all mushrooms from reputable supplier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53A5536-23B1-1C6F-06E7-A9FC70E090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697" y="1553337"/>
            <a:ext cx="908263" cy="153137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0106D9F8-91CC-87C4-195A-46C9A9EF7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639" y="5193437"/>
            <a:ext cx="851106" cy="143374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3AB8A494-DCBF-6BD0-5416-AB234894C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3468" y="1420453"/>
            <a:ext cx="1742243" cy="174224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FAF9E6A2-EB28-692F-9643-7DED6908DB2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122" b="13977"/>
          <a:stretch/>
        </p:blipFill>
        <p:spPr>
          <a:xfrm>
            <a:off x="3824673" y="5437547"/>
            <a:ext cx="1494654" cy="116434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47ADAC9-C9ED-1AF1-6137-BA6E6C8FF4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2659" y="1578370"/>
            <a:ext cx="1271746" cy="150634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06D072D9-475C-C233-34AC-0960947014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3158" y="5449362"/>
            <a:ext cx="935885" cy="110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005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958784"/>
            <a:ext cx="269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Food Defense Program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15184" y="958787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Big 8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205492" y="958788"/>
            <a:ext cx="27520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Food Allergen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04839" y="3706613"/>
            <a:ext cx="29473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Protein in a food or ingredient that some people are sensitive to.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2994703" y="3848924"/>
            <a:ext cx="3043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Milk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Soy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Eggs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Wheat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Fish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Crustacean Shellfish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Peanuts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Tree nuts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0" y="3706613"/>
            <a:ext cx="3039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ALERT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(Assure, Look, Employees, Reports, Threat)</a:t>
            </a:r>
          </a:p>
          <a:p>
            <a:pPr algn="ctr"/>
            <a:endParaRPr 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84E3EC2-0C57-3F36-1141-1916B20C6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88" y="1789781"/>
            <a:ext cx="1162192" cy="13107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3005EEE-3929-57ED-A5A4-F1E33232B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52" y="5134621"/>
            <a:ext cx="1164437" cy="131075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26B08B-4BE4-AD02-BE29-45C63C201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466" y="1700071"/>
            <a:ext cx="1823067" cy="9624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934C448-901B-A36F-DC80-9DF4BA42AC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67838" y="5609308"/>
            <a:ext cx="1828959" cy="9632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D5C2CCD-3B63-7C71-C1B6-8A9EE97CE7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99988" y="1689743"/>
            <a:ext cx="1942677" cy="12375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19D4AFF-8012-E946-AF24-A2D56B5EC0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0954" y="5189140"/>
            <a:ext cx="1944793" cy="123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176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7E30B5E-4BC9-8AED-CF56-B0289FC9B6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2775" y="5374880"/>
            <a:ext cx="1841152" cy="131685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231590" y="505290"/>
            <a:ext cx="269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Common Allergy Symptoms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178976" y="489414"/>
            <a:ext cx="269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Prevent Allergic Reactions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(Service Staff)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300148" y="417250"/>
            <a:ext cx="27520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Prevent Allergic Reactions (Kitchen Staff)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04839" y="3706613"/>
            <a:ext cx="2947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Check recipes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Wash, rinse, sanitize hands, surfaces and utensils.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Keep food separate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039162" y="3706612"/>
            <a:ext cx="3043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Describe dishes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Identify ingredients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Suggest menu items that are safe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Identify the order as a special order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0" y="3706613"/>
            <a:ext cx="3039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Nausea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Wheezing or shortness of breath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Hives or rash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Swelling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Vomiting and/or diarrhea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Abdominal pain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Itchy throat</a:t>
            </a:r>
            <a:endParaRPr lang="en-US" sz="16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CBEC53A-9640-EFD5-F7FE-298B2458AB2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905" b="12031"/>
          <a:stretch/>
        </p:blipFill>
        <p:spPr>
          <a:xfrm>
            <a:off x="708333" y="1770168"/>
            <a:ext cx="1622502" cy="120170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63256DB-E5D9-3AAD-7936-3BDE0623A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186" y="5557587"/>
            <a:ext cx="1224096" cy="911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D9FA1CE-EA63-2DC5-7170-5BF8F88682C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835" t="30966" r="8835" b="8479"/>
          <a:stretch/>
        </p:blipFill>
        <p:spPr>
          <a:xfrm>
            <a:off x="3780006" y="2123623"/>
            <a:ext cx="1431186" cy="105266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D2968B-BC21-E99D-89DC-AA562C9AAB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5658" y="5414057"/>
            <a:ext cx="1432684" cy="105469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045B931-90D0-5EAA-EF06-B41EFF39E2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59535" y="1861168"/>
            <a:ext cx="1837994" cy="131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25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219899" y="747476"/>
            <a:ext cx="269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Time-temperature abuse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747476"/>
            <a:ext cx="269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Cross-contamination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418555" y="612559"/>
            <a:ext cx="2228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Food-handling mistakes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099770" y="3713420"/>
            <a:ext cx="2947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Pathogens can be transferred from one surface or food to another.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150920" y="3795793"/>
            <a:ext cx="27343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Food that stays too long at a temperature ideal for the growth of pathogens.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FE86282-AB7A-E6F0-FBF1-1147578B706A}"/>
              </a:ext>
            </a:extLst>
          </p:cNvPr>
          <p:cNvSpPr txBox="1"/>
          <p:nvPr/>
        </p:nvSpPr>
        <p:spPr>
          <a:xfrm>
            <a:off x="6152233" y="3754395"/>
            <a:ext cx="292963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Purchasing from unsafe 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Failing to cook correctly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Holding food at incorrect temperatures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Using contaminated equipment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Practicing poor personal hygiene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F3D805-BCE3-F9AD-21A5-B4B5C6DA6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744" y="1773401"/>
            <a:ext cx="1883916" cy="12110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10BAEBA-CA1B-E462-F59B-A7560682D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9171" y="5612023"/>
            <a:ext cx="1465739" cy="942261"/>
          </a:xfrm>
          <a:prstGeom prst="rect">
            <a:avLst/>
          </a:prstGeom>
        </p:spPr>
      </p:pic>
      <p:pic>
        <p:nvPicPr>
          <p:cNvPr id="1026" name="Picture 2" descr="clipart eggs - Clip Art Library">
            <a:extLst>
              <a:ext uri="{FF2B5EF4-FFF2-40B4-BE49-F238E27FC236}">
                <a16:creationId xmlns:a16="http://schemas.microsoft.com/office/drawing/2014/main" id="{40B3DBDC-2DBD-8D54-A153-1F4BD7201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413" y="1674674"/>
            <a:ext cx="1247173" cy="130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lipart eggs - Clip Art Library">
            <a:extLst>
              <a:ext uri="{FF2B5EF4-FFF2-40B4-BE49-F238E27FC236}">
                <a16:creationId xmlns:a16="http://schemas.microsoft.com/office/drawing/2014/main" id="{76ECC4A8-CBA2-7CA8-E99C-F1AAB9C52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6893" y="5557940"/>
            <a:ext cx="948693" cy="9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ree Pineapple Cliparts, Download Free Pineapple Cliparts png images, Free  ClipArts on Clipart Library">
            <a:extLst>
              <a:ext uri="{FF2B5EF4-FFF2-40B4-BE49-F238E27FC236}">
                <a16:creationId xmlns:a16="http://schemas.microsoft.com/office/drawing/2014/main" id="{994AE39C-E26B-C226-D623-DB4838D2D4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18" y="1947805"/>
            <a:ext cx="927974" cy="11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Free Pineapple Cliparts, Download Free Pineapple Cliparts png images, Free  ClipArts on Clipart Library">
            <a:extLst>
              <a:ext uri="{FF2B5EF4-FFF2-40B4-BE49-F238E27FC236}">
                <a16:creationId xmlns:a16="http://schemas.microsoft.com/office/drawing/2014/main" id="{58106FFB-1674-3176-341B-8EA8ABCE5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53" y="5426159"/>
            <a:ext cx="927974" cy="112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332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463018ED-31A9-F65C-74D6-655A3CFB6A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3718" y="5251362"/>
            <a:ext cx="963326" cy="96332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1162975"/>
            <a:ext cx="269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Food – borne illness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747476"/>
            <a:ext cx="269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A disease transmitted to people by food.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CC5B207-9A8A-7ED1-972F-9C3AA3A5D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405" y="1993972"/>
            <a:ext cx="1600847" cy="6962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9DBE85B-EE0A-4405-C458-819AB89A79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0793" y="2301600"/>
            <a:ext cx="1597290" cy="69500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418555" y="1074198"/>
            <a:ext cx="222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Outbreak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19658" y="3780404"/>
            <a:ext cx="2947386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2 or more people have the same symptoms after eating the same food.</a:t>
            </a:r>
          </a:p>
          <a:p>
            <a:endParaRPr lang="en-US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An investigation is conducted by state and local regulatory authorities.</a:t>
            </a:r>
          </a:p>
          <a:p>
            <a:endParaRPr lang="en-US" sz="14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Cavolini" panose="03000502040302020204" pitchFamily="66" charset="0"/>
                <a:cs typeface="Cavolini" panose="03000502040302020204" pitchFamily="66" charset="0"/>
              </a:rPr>
              <a:t>Confirmed by a laboratory analysis</a:t>
            </a: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6D5904C-7A14-A835-E488-4454A68C22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1830" y="1459913"/>
            <a:ext cx="1280419" cy="1280419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222594" y="4539226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Contaminants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169739" y="4046933"/>
            <a:ext cx="26988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Biological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Chemical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Physical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80A9FF1-B377-FD32-D336-3ED8AF0034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8538" y="5144537"/>
            <a:ext cx="1486231" cy="117697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7EF1D24-354D-774F-3A37-051592C1F4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576" y="5247262"/>
            <a:ext cx="148755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01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1162975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TCS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747476"/>
            <a:ext cx="269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Ready-to-eat food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409677" y="747475"/>
            <a:ext cx="22282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High-Risk Population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34478" y="3780404"/>
            <a:ext cx="294738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Elderly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Preschool-age children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People with compromised immune systems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222594" y="3732593"/>
            <a:ext cx="269881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Food that can be eaten without further preparation.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169739" y="4046933"/>
            <a:ext cx="269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Time and Temperature Control for Safety</a:t>
            </a:r>
          </a:p>
        </p:txBody>
      </p:sp>
      <p:pic>
        <p:nvPicPr>
          <p:cNvPr id="2050" name="Picture 2" descr="Banana Clipart PNG Image | Fruit clipart, Fruit, Banana">
            <a:extLst>
              <a:ext uri="{FF2B5EF4-FFF2-40B4-BE49-F238E27FC236}">
                <a16:creationId xmlns:a16="http://schemas.microsoft.com/office/drawing/2014/main" id="{4B527FA8-A119-D4C7-4EE7-9023860B7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89829">
            <a:off x="761691" y="1170872"/>
            <a:ext cx="1514907" cy="1896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BA754DB-0BF8-1EDA-5B81-E21B93F5A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85" y="5171940"/>
            <a:ext cx="1775743" cy="16860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FF82F8-8D7E-37B4-3C1D-F8546FB12E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1937" y="1567843"/>
            <a:ext cx="2138649" cy="12724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8F5B5-0F98-A68A-51FB-666FEC4E57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6720" y="5534730"/>
            <a:ext cx="1695740" cy="1012599"/>
          </a:xfrm>
          <a:prstGeom prst="rect">
            <a:avLst/>
          </a:prstGeom>
        </p:spPr>
      </p:pic>
      <p:pic>
        <p:nvPicPr>
          <p:cNvPr id="2052" name="Picture 4" descr="Slice of pizza clipart tumundografico 2 - Clipartix">
            <a:extLst>
              <a:ext uri="{FF2B5EF4-FFF2-40B4-BE49-F238E27FC236}">
                <a16:creationId xmlns:a16="http://schemas.microsoft.com/office/drawing/2014/main" id="{17A96C98-3F08-B4A1-10CC-675FE6E0C8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630" y="1745739"/>
            <a:ext cx="2228295" cy="10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Slice of pizza clipart tumundografico 2 - Clipartix">
            <a:extLst>
              <a:ext uri="{FF2B5EF4-FFF2-40B4-BE49-F238E27FC236}">
                <a16:creationId xmlns:a16="http://schemas.microsoft.com/office/drawing/2014/main" id="{79C680D0-571A-4B04-E336-A29437CD0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677" y="5485998"/>
            <a:ext cx="2228295" cy="1057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837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1162975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USDA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747476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CDC &amp; PHS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409677" y="747475"/>
            <a:ext cx="222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FDA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34478" y="3780404"/>
            <a:ext cx="2947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Inspects all food except meat, poultry and eggs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249898" y="4083219"/>
            <a:ext cx="26988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Conduct research into the causes of foodborne-illness outbreaks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6D2AC9-1FAE-86C5-2842-B65FE83C9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889" y="5316773"/>
            <a:ext cx="1146147" cy="117053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169739" y="4046933"/>
            <a:ext cx="2698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Regulates and inspects meat, poultry, and eggs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B86210-C1AE-A9C9-7D5A-32200E37A8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26" y="1832220"/>
            <a:ext cx="1149406" cy="117613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EB7844-40FC-58FE-996E-D3F98D82E3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9383" y="1413257"/>
            <a:ext cx="1745233" cy="14414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2B80E41-7895-4670-734E-40541191AF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6587" y="5344551"/>
            <a:ext cx="1351198" cy="1114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2D39CA-227A-184E-3D37-860C803DD8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957" y="1490389"/>
            <a:ext cx="2127733" cy="1573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6AFD79-733B-4321-D432-85444A1918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74976" y="5316773"/>
            <a:ext cx="1681060" cy="1247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782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21908168-95D1-F039-365A-259290E94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670" y="5452158"/>
            <a:ext cx="1117706" cy="1117706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1162975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The Food Code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747476"/>
            <a:ext cx="269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Fecal-oral route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409677" y="747475"/>
            <a:ext cx="22282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Pathogen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34478" y="4100000"/>
            <a:ext cx="294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Harmful microorganism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249897" y="3728110"/>
            <a:ext cx="28032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Food handler does not wash hands after using the restroom then touches food.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76956" y="3780595"/>
            <a:ext cx="2947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Science based code provides recommendations for food safety regulations.  Issued by FDA.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A4ED997-F732-484E-8CFE-89CC384D3D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1509" y="1299282"/>
            <a:ext cx="2176463" cy="1714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27E79F3-3EAE-4C07-D07F-AD1B0FBAAA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708" y="4910474"/>
            <a:ext cx="2055897" cy="16182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16D8AE9-D9E5-5263-B67A-BD02D17E46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3900" y="1578473"/>
            <a:ext cx="2021379" cy="15621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D38A64-E892-E7A0-448A-EEBF0E83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02422" y="5495154"/>
            <a:ext cx="1393764" cy="10747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FE0EE31-767B-ABD1-0CA8-D98C31A5C9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133" y="1624640"/>
            <a:ext cx="1362846" cy="1362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10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04838" y="4650174"/>
            <a:ext cx="294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Shigella spp.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170395" y="4473196"/>
            <a:ext cx="28032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Nontyphoidal Salmonella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128688" y="4730942"/>
            <a:ext cx="294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Salmonella typhi</a:t>
            </a:r>
          </a:p>
        </p:txBody>
      </p: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30094680-14E9-F3F0-E405-7B1EA25BA6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r="12330"/>
          <a:stretch/>
        </p:blipFill>
        <p:spPr>
          <a:xfrm>
            <a:off x="142192" y="489560"/>
            <a:ext cx="2816914" cy="224491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BCAEA18-3F19-1235-F68F-458F46C95D33}"/>
              </a:ext>
            </a:extLst>
          </p:cNvPr>
          <p:cNvSpPr/>
          <p:nvPr/>
        </p:nvSpPr>
        <p:spPr>
          <a:xfrm>
            <a:off x="1106005" y="489560"/>
            <a:ext cx="1853101" cy="1206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755E103-9573-6349-AE10-3CAAB9AB122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3" t="9568" r="13689"/>
          <a:stretch/>
        </p:blipFill>
        <p:spPr>
          <a:xfrm>
            <a:off x="3210390" y="848510"/>
            <a:ext cx="2708399" cy="17497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87E0EB5-FEC1-F3A4-B728-3431AA705DA6}"/>
              </a:ext>
            </a:extLst>
          </p:cNvPr>
          <p:cNvSpPr/>
          <p:nvPr/>
        </p:nvSpPr>
        <p:spPr>
          <a:xfrm>
            <a:off x="4048217" y="747475"/>
            <a:ext cx="1932388" cy="548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8B4DAEF-8B47-1EF3-ED5C-E79377468583}"/>
              </a:ext>
            </a:extLst>
          </p:cNvPr>
          <p:cNvSpPr/>
          <p:nvPr/>
        </p:nvSpPr>
        <p:spPr>
          <a:xfrm>
            <a:off x="4831660" y="1209140"/>
            <a:ext cx="1115970" cy="4864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7420D25-6431-C2B8-B05A-BBCAA5CD92E2}"/>
              </a:ext>
            </a:extLst>
          </p:cNvPr>
          <p:cNvSpPr/>
          <p:nvPr/>
        </p:nvSpPr>
        <p:spPr>
          <a:xfrm>
            <a:off x="4580376" y="1138434"/>
            <a:ext cx="310391" cy="2587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 descr="Diagram&#10;&#10;Description automatically generated">
            <a:extLst>
              <a:ext uri="{FF2B5EF4-FFF2-40B4-BE49-F238E27FC236}">
                <a16:creationId xmlns:a16="http://schemas.microsoft.com/office/drawing/2014/main" id="{3AD9776E-74EC-C191-B7E0-2B4D164D069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6" r="11262"/>
          <a:stretch/>
        </p:blipFill>
        <p:spPr>
          <a:xfrm>
            <a:off x="6170073" y="747475"/>
            <a:ext cx="2841263" cy="2085281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76C5777-EB0C-51FA-8CCC-90CBE27E72F0}"/>
              </a:ext>
            </a:extLst>
          </p:cNvPr>
          <p:cNvSpPr/>
          <p:nvPr/>
        </p:nvSpPr>
        <p:spPr>
          <a:xfrm>
            <a:off x="6329779" y="747475"/>
            <a:ext cx="1464815" cy="107244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332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04838" y="4650174"/>
            <a:ext cx="294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Norovirus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170395" y="4473196"/>
            <a:ext cx="28032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Cavolini" panose="03000502040302020204" pitchFamily="66" charset="0"/>
                <a:cs typeface="Cavolini" panose="03000502040302020204" pitchFamily="66" charset="0"/>
              </a:rPr>
              <a:t>Hepatitus</a:t>
            </a:r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 A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136098" y="4277325"/>
            <a:ext cx="29473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Shiga toxin-producing Escherichia coli</a:t>
            </a:r>
          </a:p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(E. coli)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F0751551-3394-A412-B877-A72E1DA3665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40860" r="20097"/>
          <a:stretch/>
        </p:blipFill>
        <p:spPr>
          <a:xfrm>
            <a:off x="128688" y="1296061"/>
            <a:ext cx="2839421" cy="15717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BE41DC-293B-DD59-08C0-54AAE0A93D4F}"/>
              </a:ext>
            </a:extLst>
          </p:cNvPr>
          <p:cNvSpPr/>
          <p:nvPr/>
        </p:nvSpPr>
        <p:spPr>
          <a:xfrm>
            <a:off x="514905" y="1138434"/>
            <a:ext cx="834501" cy="4240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EBFB44C-3BF6-D8CB-10FC-131B128607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39" r="59418"/>
          <a:stretch/>
        </p:blipFill>
        <p:spPr>
          <a:xfrm>
            <a:off x="3169228" y="546618"/>
            <a:ext cx="2425133" cy="254660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1D7CC92-454E-EC0E-F69A-DB698663FC24}"/>
              </a:ext>
            </a:extLst>
          </p:cNvPr>
          <p:cNvSpPr/>
          <p:nvPr/>
        </p:nvSpPr>
        <p:spPr>
          <a:xfrm>
            <a:off x="4997721" y="435006"/>
            <a:ext cx="790521" cy="31246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ED6222-3BFF-468B-42CB-C015F95DEB15}"/>
              </a:ext>
            </a:extLst>
          </p:cNvPr>
          <p:cNvSpPr/>
          <p:nvPr/>
        </p:nvSpPr>
        <p:spPr>
          <a:xfrm>
            <a:off x="3363109" y="435006"/>
            <a:ext cx="995827" cy="1864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Diagram&#10;&#10;Description automatically generated">
            <a:extLst>
              <a:ext uri="{FF2B5EF4-FFF2-40B4-BE49-F238E27FC236}">
                <a16:creationId xmlns:a16="http://schemas.microsoft.com/office/drawing/2014/main" id="{E0085396-5BBF-6FE0-12D4-EC050759706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71" t="25621" r="10997"/>
          <a:stretch/>
        </p:blipFill>
        <p:spPr>
          <a:xfrm>
            <a:off x="6232169" y="654732"/>
            <a:ext cx="2210495" cy="2431764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ED17A62F-7280-262F-D3C1-E48CB568F08F}"/>
              </a:ext>
            </a:extLst>
          </p:cNvPr>
          <p:cNvSpPr/>
          <p:nvPr/>
        </p:nvSpPr>
        <p:spPr>
          <a:xfrm>
            <a:off x="6347534" y="546618"/>
            <a:ext cx="1012054" cy="20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EC0097F-7D36-753B-667D-72BD4B5F197D}"/>
              </a:ext>
            </a:extLst>
          </p:cNvPr>
          <p:cNvSpPr/>
          <p:nvPr/>
        </p:nvSpPr>
        <p:spPr>
          <a:xfrm>
            <a:off x="7937804" y="621437"/>
            <a:ext cx="688395" cy="20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31EFDE2-49B8-CD63-7612-33BB9AAAD35F}"/>
              </a:ext>
            </a:extLst>
          </p:cNvPr>
          <p:cNvSpPr/>
          <p:nvPr/>
        </p:nvSpPr>
        <p:spPr>
          <a:xfrm>
            <a:off x="7608163" y="546618"/>
            <a:ext cx="479394" cy="2008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258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B4B8F77-5BB4-7F57-1F68-745AB46A2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352" y="5134621"/>
            <a:ext cx="1390008" cy="141439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1162975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Jaundice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747476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FAT TOM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409677" y="747475"/>
            <a:ext cx="25478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Temperature Danger Zone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34478" y="4100000"/>
            <a:ext cx="29473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41°– 135°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249897" y="3665964"/>
            <a:ext cx="28032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Food</a:t>
            </a:r>
          </a:p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Acidity</a:t>
            </a:r>
          </a:p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Temperature</a:t>
            </a:r>
          </a:p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Time</a:t>
            </a:r>
          </a:p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Oxygen</a:t>
            </a:r>
          </a:p>
          <a:p>
            <a:pPr algn="ctr"/>
            <a:r>
              <a:rPr lang="en-US" dirty="0">
                <a:latin typeface="Cavolini" panose="03000502040302020204" pitchFamily="66" charset="0"/>
                <a:cs typeface="Cavolini" panose="03000502040302020204" pitchFamily="66" charset="0"/>
              </a:rPr>
              <a:t>Moisture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76956" y="4029174"/>
            <a:ext cx="2947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Yellowing of the skin and eyes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0CFBDD2-470D-CFB8-623B-D42B7BD27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053" y="1578473"/>
            <a:ext cx="1603237" cy="16032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25C955-884F-4AB2-0D12-B6AC8D9C5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135" y="4817693"/>
            <a:ext cx="1603387" cy="16033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A4B140-8B05-BBB1-5F12-6607B67A9A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68690" y="1393807"/>
            <a:ext cx="1391800" cy="1415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F3A6D78-5A0F-1468-ADBA-7AA282AA90F4}"/>
              </a:ext>
            </a:extLst>
          </p:cNvPr>
          <p:cNvSpPr txBox="1"/>
          <p:nvPr/>
        </p:nvSpPr>
        <p:spPr>
          <a:xfrm>
            <a:off x="4572000" y="5530788"/>
            <a:ext cx="13494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Cavolini" panose="03000502040302020204" pitchFamily="66" charset="0"/>
                <a:cs typeface="Cavolini" panose="03000502040302020204" pitchFamily="66" charset="0"/>
              </a:rPr>
              <a:t>(6 conditions needed for bacteria growth)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A2964D8-C00A-4A15-64DB-D1F0B6C512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659" y="1576548"/>
            <a:ext cx="1199225" cy="159370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5C106BF-2081-C15D-F9A5-53B8FC0B62A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10711" y="4769277"/>
            <a:ext cx="1194920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4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C690888-3D54-F062-54A9-3EF849C323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9157" y="5548017"/>
            <a:ext cx="1302249" cy="9937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EDEA47C-D442-D02B-EF04-4F79D5B00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029" y="4843300"/>
            <a:ext cx="2213040" cy="2066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47386D4-8048-145E-7107-64430A9E51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29" y="1437403"/>
            <a:ext cx="2209800" cy="206692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CCD1AD4-FD29-57F1-313D-1F317D3DB025}"/>
              </a:ext>
            </a:extLst>
          </p:cNvPr>
          <p:cNvSpPr/>
          <p:nvPr/>
        </p:nvSpPr>
        <p:spPr>
          <a:xfrm>
            <a:off x="62136" y="230819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41CA12-09C0-8933-9D8A-3D2AF0DD0C3B}"/>
              </a:ext>
            </a:extLst>
          </p:cNvPr>
          <p:cNvSpPr/>
          <p:nvPr/>
        </p:nvSpPr>
        <p:spPr>
          <a:xfrm>
            <a:off x="3090901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6E148E7-0DBC-7C46-8459-04D37C421645}"/>
              </a:ext>
            </a:extLst>
          </p:cNvPr>
          <p:cNvSpPr/>
          <p:nvPr/>
        </p:nvSpPr>
        <p:spPr>
          <a:xfrm>
            <a:off x="6119658" y="230818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BCA6B29-D973-E401-BFFA-49800F938321}"/>
              </a:ext>
            </a:extLst>
          </p:cNvPr>
          <p:cNvSpPr/>
          <p:nvPr/>
        </p:nvSpPr>
        <p:spPr>
          <a:xfrm>
            <a:off x="62136" y="3642064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78321E7-7FB1-4E0E-CE93-F84AAC844865}"/>
              </a:ext>
            </a:extLst>
          </p:cNvPr>
          <p:cNvSpPr/>
          <p:nvPr/>
        </p:nvSpPr>
        <p:spPr>
          <a:xfrm>
            <a:off x="3090901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A5DA29F-128D-BDED-7899-08D53BF0B61A}"/>
              </a:ext>
            </a:extLst>
          </p:cNvPr>
          <p:cNvSpPr/>
          <p:nvPr/>
        </p:nvSpPr>
        <p:spPr>
          <a:xfrm>
            <a:off x="6119658" y="3642063"/>
            <a:ext cx="2947386" cy="298511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9999EF-A6BC-4A2E-FF18-D90BD41DA047}"/>
              </a:ext>
            </a:extLst>
          </p:cNvPr>
          <p:cNvSpPr txBox="1"/>
          <p:nvPr/>
        </p:nvSpPr>
        <p:spPr>
          <a:xfrm>
            <a:off x="186431" y="1162975"/>
            <a:ext cx="26988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4 types of pathogens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CB5C766-CF08-ACC2-4EED-0A96DD1BE7D2}"/>
              </a:ext>
            </a:extLst>
          </p:cNvPr>
          <p:cNvSpPr txBox="1"/>
          <p:nvPr/>
        </p:nvSpPr>
        <p:spPr>
          <a:xfrm>
            <a:off x="3222594" y="747476"/>
            <a:ext cx="26988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Big 6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92A1A4A-3A2B-87C9-FE2F-E2B15532F0D6}"/>
              </a:ext>
            </a:extLst>
          </p:cNvPr>
          <p:cNvSpPr txBox="1"/>
          <p:nvPr/>
        </p:nvSpPr>
        <p:spPr>
          <a:xfrm>
            <a:off x="6400800" y="484604"/>
            <a:ext cx="22282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avolini" panose="03000502040302020204" pitchFamily="66" charset="0"/>
                <a:cs typeface="Cavolini" panose="03000502040302020204" pitchFamily="66" charset="0"/>
              </a:rPr>
              <a:t>Common Food-borne illness symptoms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F0A951-C8D2-74D9-D5C9-7DE42AA1CE8A}"/>
              </a:ext>
            </a:extLst>
          </p:cNvPr>
          <p:cNvSpPr txBox="1"/>
          <p:nvPr/>
        </p:nvSpPr>
        <p:spPr>
          <a:xfrm>
            <a:off x="6104839" y="3706613"/>
            <a:ext cx="294738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Diarrhea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Vomiting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Fever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Nausea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Abdominal cramps</a:t>
            </a:r>
          </a:p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Jaundice</a:t>
            </a:r>
            <a:endParaRPr lang="en-US" sz="2400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1089C-48D0-F0BF-9980-65613845E245}"/>
              </a:ext>
            </a:extLst>
          </p:cNvPr>
          <p:cNvSpPr txBox="1"/>
          <p:nvPr/>
        </p:nvSpPr>
        <p:spPr>
          <a:xfrm>
            <a:off x="3009522" y="3689138"/>
            <a:ext cx="3043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Shigella spp.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Salmonella typhi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Nontyphoidal Salmonella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Shiga toxin-producing Escherichia coli (</a:t>
            </a:r>
            <a:r>
              <a:rPr lang="en-US" sz="1600" dirty="0" err="1">
                <a:latin typeface="Cavolini" panose="03000502040302020204" pitchFamily="66" charset="0"/>
                <a:cs typeface="Cavolini" panose="03000502040302020204" pitchFamily="66" charset="0"/>
              </a:rPr>
              <a:t>e.coli</a:t>
            </a: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)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 err="1">
                <a:latin typeface="Cavolini" panose="03000502040302020204" pitchFamily="66" charset="0"/>
                <a:cs typeface="Cavolini" panose="03000502040302020204" pitchFamily="66" charset="0"/>
              </a:rPr>
              <a:t>Hepatitus</a:t>
            </a: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 A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sz="1600" dirty="0">
                <a:latin typeface="Cavolini" panose="03000502040302020204" pitchFamily="66" charset="0"/>
                <a:cs typeface="Cavolini" panose="03000502040302020204" pitchFamily="66" charset="0"/>
              </a:rPr>
              <a:t>Norovirus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55EC438-DAD3-B75A-ABB8-46A77A0AD49A}"/>
              </a:ext>
            </a:extLst>
          </p:cNvPr>
          <p:cNvSpPr txBox="1"/>
          <p:nvPr/>
        </p:nvSpPr>
        <p:spPr>
          <a:xfrm>
            <a:off x="76956" y="4118958"/>
            <a:ext cx="2947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Cavolini" panose="03000502040302020204" pitchFamily="66" charset="0"/>
                <a:cs typeface="Cavolini" panose="03000502040302020204" pitchFamily="66" charset="0"/>
              </a:rPr>
              <a:t>Bacteria, viruses, parasites, and fungi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00636EE-6F46-6B89-5BAA-D74EB0DD32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7351" y="1256215"/>
            <a:ext cx="2447925" cy="1866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4AF2186-8ADE-1AC1-93E1-D7FF031A2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57921" y="2159164"/>
            <a:ext cx="870860" cy="9518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5151C5-BCED-1D33-90AB-40CB758F2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28781" y="5521933"/>
            <a:ext cx="871804" cy="9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230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162</TotalTime>
  <Words>478</Words>
  <Application>Microsoft Office PowerPoint</Application>
  <PresentationFormat>Letter Paper (8.5x11 in)</PresentationFormat>
  <Paragraphs>123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Cavolini</vt:lpstr>
      <vt:lpstr>Jumble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Laramie County School District 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Holly Cawley</dc:creator>
  <cp:lastModifiedBy>Holly Cawley</cp:lastModifiedBy>
  <cp:revision>1</cp:revision>
  <dcterms:created xsi:type="dcterms:W3CDTF">2023-02-22T00:06:53Z</dcterms:created>
  <dcterms:modified xsi:type="dcterms:W3CDTF">2023-02-22T02:49:28Z</dcterms:modified>
</cp:coreProperties>
</file>